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7" r:id="rId11"/>
    <p:sldId id="266" r:id="rId12"/>
    <p:sldId id="263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5" autoAdjust="0"/>
    <p:restoredTop sz="94660"/>
  </p:normalViewPr>
  <p:slideViewPr>
    <p:cSldViewPr>
      <p:cViewPr>
        <p:scale>
          <a:sx n="70" d="100"/>
          <a:sy n="70" d="100"/>
        </p:scale>
        <p:origin x="-131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DACDF-FDA8-4F3C-884B-C546443BFF50}" type="datetimeFigureOut">
              <a:rPr lang="ru-RU"/>
              <a:pPr>
                <a:defRPr/>
              </a:pPr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4DCFB-51EE-4C27-992D-7E333DA6F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8DBCA-0407-42A9-873B-E851A578D350}" type="datetimeFigureOut">
              <a:rPr lang="ru-RU"/>
              <a:pPr>
                <a:defRPr/>
              </a:pPr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9A3EB-B61F-4FF1-A2E8-5C6FCCF9C6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4D0B7-FAD8-4221-BF30-803AC30998A8}" type="datetimeFigureOut">
              <a:rPr lang="ru-RU"/>
              <a:pPr>
                <a:defRPr/>
              </a:pPr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0EEB7-B172-4EE3-962B-6E3C64EFA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D72BC-A2E1-48F9-BCD2-DE1F8B94B83A}" type="datetimeFigureOut">
              <a:rPr lang="ru-RU"/>
              <a:pPr>
                <a:defRPr/>
              </a:pPr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72A2B-A5B3-4649-8530-F4FB6722C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2DCAC-4A3A-4A75-B85E-3C6CA4B15DF8}" type="datetimeFigureOut">
              <a:rPr lang="ru-RU"/>
              <a:pPr>
                <a:defRPr/>
              </a:pPr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7D170-B770-41F3-8555-867F5BB01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F3DBA-4482-448B-B1B3-B2689CF99214}" type="datetimeFigureOut">
              <a:rPr lang="ru-RU"/>
              <a:pPr>
                <a:defRPr/>
              </a:pPr>
              <a:t>27.11.2016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61515-4115-404B-BE4D-9657A5BD8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6D56B-2870-4900-850D-4106677523E1}" type="datetimeFigureOut">
              <a:rPr lang="ru-RU"/>
              <a:pPr>
                <a:defRPr/>
              </a:pPr>
              <a:t>27.11.2016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1BAD0-2A42-49AB-AD86-C0A7E0FA7A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3DC8D-2BB1-47C3-8697-C2F7864EC80E}" type="datetimeFigureOut">
              <a:rPr lang="ru-RU"/>
              <a:pPr>
                <a:defRPr/>
              </a:pPr>
              <a:t>27.11.2016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8E6C7-32F2-46E2-8BC8-E2D92307C0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DFDC9-3AEA-4EE5-8015-8FA21371783C}" type="datetimeFigureOut">
              <a:rPr lang="ru-RU"/>
              <a:pPr>
                <a:defRPr/>
              </a:pPr>
              <a:t>27.11.2016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3A014-B253-421B-A0E0-B4AA3DC26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02B73-BAA8-434E-A72F-976292E4524D}" type="datetimeFigureOut">
              <a:rPr lang="ru-RU"/>
              <a:pPr>
                <a:defRPr/>
              </a:pPr>
              <a:t>27.11.2016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1E82C-4D10-45DC-8DC2-65897B38A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9A730-1AF2-4BAC-A1E5-B37B7EB05905}" type="datetimeFigureOut">
              <a:rPr lang="ru-RU"/>
              <a:pPr>
                <a:defRPr/>
              </a:pPr>
              <a:t>27.11.2016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8C15F-F23C-4B25-83EC-8145D2B3D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73382E-545D-42DA-AF42-7E89FD85ABE8}" type="datetimeFigureOut">
              <a:rPr lang="ru-RU"/>
              <a:pPr>
                <a:defRPr/>
              </a:pPr>
              <a:t>27.11.2016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D92D71-AA62-4F2D-8BEA-5973DA3D7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772816"/>
            <a:ext cx="7920880" cy="3096344"/>
          </a:xfrm>
        </p:spPr>
        <p:txBody>
          <a:bodyPr/>
          <a:lstStyle/>
          <a:p>
            <a:r>
              <a:rPr lang="ru-RU" sz="3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ТЕМА: «ПАТРИОТИЧЕСКОЕ ВОСПИТАНИЕ КАК СОСТАВЛЯЮЩАЯ ГРАЖДАНСКОГО ВОСПИТАНИЯ МЛАДШЕГО ШКОЛЬНИКА»</a:t>
            </a:r>
            <a:endParaRPr lang="ru-RU" sz="35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64088" y="4941168"/>
            <a:ext cx="3178696" cy="1916832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Подготовил учитель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None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начальных классов </a:t>
            </a:r>
          </a:p>
          <a:p>
            <a:pPr>
              <a:buNone/>
            </a:pP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Скрипец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Ю.В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Гимназия\Desktop\DSC022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96952"/>
            <a:ext cx="4027415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Гимназия\Desktop\2015-05-13 13.07.34.jpg"/>
          <p:cNvPicPr>
            <a:picLocks noChangeAspect="1" noChangeArrowheads="1"/>
          </p:cNvPicPr>
          <p:nvPr/>
        </p:nvPicPr>
        <p:blipFill>
          <a:blip r:embed="rId3" cstate="print"/>
          <a:srcRect b="21276"/>
          <a:stretch>
            <a:fillRect/>
          </a:stretch>
        </p:blipFill>
        <p:spPr bwMode="auto">
          <a:xfrm>
            <a:off x="4499992" y="332656"/>
            <a:ext cx="4644008" cy="2741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C:\Users\Гимназия\Desktop\IMG_20151116_0838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140968"/>
            <a:ext cx="427547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Users\Гимназия\Desktop\IMG_20151001_1405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04664"/>
            <a:ext cx="400844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3" descr="C:\Users\Гимназия\Desktop\IMG_20151116_0900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149080"/>
            <a:ext cx="3840426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Гимназия\Desktop\IMG_20150506_133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60648"/>
            <a:ext cx="459903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 descr="C:\Users\Гимназия\Desktop\2015-03-05 11.08.3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 t="14482" r="2245" b="16726"/>
          <a:stretch>
            <a:fillRect/>
          </a:stretch>
        </p:blipFill>
        <p:spPr bwMode="auto">
          <a:xfrm>
            <a:off x="4211960" y="3501008"/>
            <a:ext cx="4392488" cy="2953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 descr="C:\Users\Гимназия\Desktop\DSC02262.JPG"/>
          <p:cNvPicPr>
            <a:picLocks noChangeAspect="1" noChangeArrowheads="1"/>
          </p:cNvPicPr>
          <p:nvPr/>
        </p:nvPicPr>
        <p:blipFill>
          <a:blip r:embed="rId5" cstate="print"/>
          <a:srcRect l="27975" r="12966" b="17114"/>
          <a:stretch>
            <a:fillRect/>
          </a:stretch>
        </p:blipFill>
        <p:spPr bwMode="auto">
          <a:xfrm>
            <a:off x="0" y="332656"/>
            <a:ext cx="4009824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908720"/>
            <a:ext cx="7776864" cy="5400600"/>
          </a:xfrm>
        </p:spPr>
        <p:txBody>
          <a:bodyPr/>
          <a:lstStyle/>
          <a:p>
            <a:pPr algn="l"/>
            <a:r>
              <a:rPr lang="ru-RU" sz="6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Ни одно желание    не дается тебе отдельно от силы, позволяющей его осуществить.</a:t>
            </a:r>
            <a:endParaRPr lang="ru-RU" sz="60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700808"/>
            <a:ext cx="7560840" cy="4392488"/>
          </a:xfrm>
        </p:spPr>
        <p:txBody>
          <a:bodyPr/>
          <a:lstStyle/>
          <a:p>
            <a:pPr algn="l"/>
            <a:r>
              <a:rPr lang="ru-RU" sz="3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«Лучшее средство </a:t>
            </a:r>
            <a:br>
              <a:rPr lang="ru-RU" sz="3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привить детям любовь </a:t>
            </a:r>
            <a:br>
              <a:rPr lang="ru-RU" sz="3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 отечеству состоит в </a:t>
            </a:r>
            <a:br>
              <a:rPr lang="ru-RU" sz="3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том, чтобы эта любовь </a:t>
            </a:r>
            <a:br>
              <a:rPr lang="ru-RU" sz="3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была у их отцов»</a:t>
            </a:r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	   </a:t>
            </a:r>
            <a:r>
              <a:rPr lang="ru-RU" sz="3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Шарль Луи де </a:t>
            </a:r>
            <a:r>
              <a:rPr lang="ru-RU" sz="3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Монтенскьё</a:t>
            </a:r>
            <a:r>
              <a:rPr lang="ru-RU" sz="3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br>
              <a:rPr lang="ru-RU" sz="3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Патриотизм – это не значит только одна любовь к своей родине, это гораздо больше …Это создание своей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неотъемливости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от родины и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неотъемлимые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переживание вместе с ней ее счастливых и несчастных     				дней</a:t>
            </a:r>
            <a:r>
              <a:rPr lang="ru-RU" sz="32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                    Л.Н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Толстой</a:t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3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2" descr="C:\Users\Гимназия\Desktop\IMG_20160323_184453.jpg"/>
          <p:cNvPicPr>
            <a:picLocks noChangeAspect="1" noChangeArrowheads="1"/>
          </p:cNvPicPr>
          <p:nvPr/>
        </p:nvPicPr>
        <p:blipFill>
          <a:blip r:embed="rId2" cstate="print"/>
          <a:srcRect l="5773"/>
          <a:stretch>
            <a:fillRect/>
          </a:stretch>
        </p:blipFill>
        <p:spPr bwMode="auto">
          <a:xfrm rot="16200000">
            <a:off x="5815069" y="-262341"/>
            <a:ext cx="2520280" cy="3566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4632" cy="5184577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Естественно, мы не должны </a:t>
            </a:r>
            <a:br>
              <a:rPr lang="ru-RU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идеализировать, и ничего не </a:t>
            </a:r>
            <a:br>
              <a:rPr lang="ru-RU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должны повторять в том</a:t>
            </a:r>
            <a:r>
              <a:rPr lang="en-US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виде</a:t>
            </a:r>
            <a:r>
              <a:rPr lang="en-US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котором это было в прежние </a:t>
            </a:r>
            <a:r>
              <a:rPr lang="ru-RU" sz="3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времена,прежние</a:t>
            </a:r>
            <a:r>
              <a:rPr lang="ru-RU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десятилетия или столетия. И тем более механически брать какие-то шаблоны или какие-то клише из прошлого… Так называемый казенный патриотизм, </a:t>
            </a:r>
            <a:r>
              <a:rPr lang="ru-RU" sz="3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охранительство</a:t>
            </a:r>
            <a:r>
              <a:rPr lang="ru-RU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 построенное на изоляции, приносят ровно противоположный эффект ожидаемому.</a:t>
            </a:r>
            <a:br>
              <a:rPr lang="ru-RU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3000" dirty="0" smtClean="0"/>
          </a:p>
        </p:txBody>
      </p:sp>
      <p:pic>
        <p:nvPicPr>
          <p:cNvPr id="4" name="Содержимое 3" descr="в в путин.jpg"/>
          <p:cNvPicPr>
            <a:picLocks noChangeAspect="1"/>
          </p:cNvPicPr>
          <p:nvPr/>
        </p:nvPicPr>
        <p:blipFill>
          <a:blip r:embed="rId2" cstate="print"/>
          <a:srcRect l="4571" r="15113"/>
          <a:stretch>
            <a:fillRect/>
          </a:stretch>
        </p:blipFill>
        <p:spPr bwMode="auto">
          <a:xfrm>
            <a:off x="5940152" y="188640"/>
            <a:ext cx="2952750" cy="2087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552" y="1052736"/>
            <a:ext cx="7416824" cy="5400600"/>
          </a:xfrm>
        </p:spPr>
        <p:txBody>
          <a:bodyPr/>
          <a:lstStyle/>
          <a:p>
            <a:pPr>
              <a:buNone/>
            </a:pPr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Настоящий патриотизм – </a:t>
            </a:r>
            <a:b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это образованный </a:t>
            </a:r>
            <a:b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патриотизм. Настоящий </a:t>
            </a:r>
            <a:b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патриот тот, кто знает, как и чем    он может служить своему     					Отечеству.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</a:t>
            </a:r>
            <a:r>
              <a:rPr lang="ru-RU" b="1" dirty="0" smtClean="0"/>
              <a:t>В. В  Путин </a:t>
            </a:r>
            <a:br>
              <a:rPr lang="ru-RU" b="1" dirty="0" smtClean="0"/>
            </a:br>
            <a:r>
              <a:rPr lang="ru-RU" b="1" dirty="0" smtClean="0"/>
              <a:t>                                       12 сентября 1212г.</a:t>
            </a:r>
            <a:br>
              <a:rPr lang="ru-RU" b="1" dirty="0" smtClean="0"/>
            </a:br>
            <a:r>
              <a:rPr lang="ru-RU" b="1" dirty="0" smtClean="0"/>
              <a:t>                                           г. Краснодар</a:t>
            </a:r>
            <a:endParaRPr lang="ru-RU" dirty="0"/>
          </a:p>
        </p:txBody>
      </p:sp>
      <p:pic>
        <p:nvPicPr>
          <p:cNvPr id="6" name="Содержимое 3" descr="в в путин.jpg"/>
          <p:cNvPicPr>
            <a:picLocks noChangeAspect="1"/>
          </p:cNvPicPr>
          <p:nvPr/>
        </p:nvPicPr>
        <p:blipFill>
          <a:blip r:embed="rId2" cstate="print"/>
          <a:srcRect l="4571" r="15113"/>
          <a:stretch>
            <a:fillRect/>
          </a:stretch>
        </p:blipFill>
        <p:spPr bwMode="auto">
          <a:xfrm>
            <a:off x="6012160" y="260648"/>
            <a:ext cx="2952750" cy="2087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636912"/>
            <a:ext cx="6764288" cy="1296144"/>
          </a:xfrm>
        </p:spPr>
        <p:txBody>
          <a:bodyPr/>
          <a:lstStyle/>
          <a:p>
            <a:pPr algn="l"/>
            <a:r>
              <a:rPr lang="ru-RU" sz="4000" b="1" dirty="0" smtClean="0"/>
              <a:t>          </a:t>
            </a:r>
            <a:r>
              <a:rPr lang="ru-RU" sz="4000" b="1" i="1" u="sng" dirty="0" smtClean="0"/>
              <a:t>Патриот</a:t>
            </a:r>
            <a:r>
              <a:rPr lang="ru-RU" sz="4000" i="1" dirty="0" smtClean="0"/>
              <a:t> </a:t>
            </a:r>
            <a:r>
              <a:rPr lang="ru-RU" sz="4000" b="1" i="1" dirty="0" smtClean="0"/>
              <a:t>– любитель Отечества, ревнитель о благе его, </a:t>
            </a:r>
            <a:r>
              <a:rPr lang="ru-RU" sz="4000" b="1" i="1" dirty="0" err="1" smtClean="0"/>
              <a:t>отчизнолюб</a:t>
            </a:r>
            <a:r>
              <a:rPr lang="ru-RU" sz="4000" b="1" i="1" dirty="0" smtClean="0"/>
              <a:t>, </a:t>
            </a:r>
            <a:r>
              <a:rPr lang="ru-RU" sz="4000" b="1" i="1" dirty="0" err="1" smtClean="0"/>
              <a:t>отечественник</a:t>
            </a:r>
            <a:r>
              <a:rPr lang="ru-RU" sz="4000" b="1" i="1" dirty="0" smtClean="0"/>
              <a:t>.</a:t>
            </a:r>
            <a:r>
              <a:rPr lang="ru-RU" sz="4000" b="1" dirty="0" smtClean="0"/>
              <a:t>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                                                             </a:t>
            </a:r>
            <a:r>
              <a:rPr lang="ru-RU" sz="4000" b="1" dirty="0" smtClean="0"/>
              <a:t>В. И. Даль     </a:t>
            </a:r>
            <a:br>
              <a:rPr lang="ru-RU" sz="4000" b="1" dirty="0" smtClean="0"/>
            </a:br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          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4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886200"/>
            <a:ext cx="8172400" cy="2971800"/>
          </a:xfrm>
        </p:spPr>
        <p:txBody>
          <a:bodyPr/>
          <a:lstStyle/>
          <a:p>
            <a:r>
              <a:rPr lang="ru-RU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Патриот – это человек, одушевленный 	патриотизмом, человек, преданный интересам,		 глубоко привязанный к Родине.                   					С.И. Ожегов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3995936" y="548680"/>
            <a:ext cx="4824536" cy="2664296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4000" dirty="0" smtClean="0"/>
              <a:t>преданный Родине </a:t>
            </a:r>
          </a:p>
          <a:p>
            <a:pPr>
              <a:buFontTx/>
              <a:buChar char="-"/>
            </a:pPr>
            <a:r>
              <a:rPr lang="ru-RU" sz="4000" dirty="0" smtClean="0"/>
              <a:t>активный </a:t>
            </a:r>
          </a:p>
          <a:p>
            <a:pPr>
              <a:buFontTx/>
              <a:buChar char="-"/>
            </a:pPr>
            <a:r>
              <a:rPr lang="ru-RU" sz="4000" dirty="0" smtClean="0"/>
              <a:t>твердый духом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79912" y="2924944"/>
            <a:ext cx="4608512" cy="3201218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4000" b="1" dirty="0" smtClean="0"/>
              <a:t>решительный</a:t>
            </a:r>
          </a:p>
          <a:p>
            <a:pPr>
              <a:buFontTx/>
              <a:buChar char="-"/>
            </a:pPr>
            <a:r>
              <a:rPr lang="ru-RU" sz="4000" b="1" dirty="0" smtClean="0"/>
              <a:t>искренний </a:t>
            </a:r>
          </a:p>
          <a:p>
            <a:pPr>
              <a:buFontTx/>
              <a:buChar char="-"/>
            </a:pPr>
            <a:r>
              <a:rPr lang="ru-RU" sz="4000" b="1" dirty="0" smtClean="0"/>
              <a:t>ответственный</a:t>
            </a:r>
          </a:p>
          <a:p>
            <a:pPr>
              <a:buFontTx/>
              <a:buChar char="-"/>
            </a:pPr>
            <a:r>
              <a:rPr lang="ru-RU" sz="4000" b="1" dirty="0" smtClean="0"/>
              <a:t>терпимый к иной точке зрения</a:t>
            </a:r>
            <a:endParaRPr lang="ru-RU" sz="4000" b="1" dirty="0"/>
          </a:p>
        </p:txBody>
      </p:sp>
      <p:sp>
        <p:nvSpPr>
          <p:cNvPr id="5" name="Текст 4"/>
          <p:cNvSpPr>
            <a:spLocks noGrp="1"/>
          </p:cNvSpPr>
          <p:nvPr>
            <p:ph sz="quarter" idx="4"/>
          </p:nvPr>
        </p:nvSpPr>
        <p:spPr>
          <a:xfrm>
            <a:off x="2843807" y="332656"/>
            <a:ext cx="1080121" cy="5793507"/>
          </a:xfrm>
        </p:spPr>
        <p:txBody>
          <a:bodyPr vert="wordArtVert"/>
          <a:lstStyle/>
          <a:p>
            <a:pPr>
              <a:buNone/>
            </a:pPr>
            <a:r>
              <a:rPr lang="ru-RU" sz="4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ПАТРИОТ</a:t>
            </a:r>
            <a:endParaRPr lang="ru-RU" sz="45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3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4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/>
          <a:lstStyle/>
          <a:p>
            <a:pPr algn="ctr"/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Патриотическое воспитание</a:t>
            </a:r>
            <a:endParaRPr lang="ru-RU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1475656" y="4149080"/>
            <a:ext cx="6120680" cy="1872208"/>
          </a:xfrm>
        </p:spPr>
        <p:txBody>
          <a:bodyPr/>
          <a:lstStyle/>
          <a:p>
            <a:pPr algn="ctr"/>
            <a:r>
              <a:rPr lang="ru-RU" sz="40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Готовность к выполнению государственного долга</a:t>
            </a:r>
            <a:endParaRPr lang="ru-RU" sz="40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179512" y="3284984"/>
            <a:ext cx="3816424" cy="1296144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Патриотическое сознание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5292080" y="2780928"/>
            <a:ext cx="3851920" cy="1584176"/>
          </a:xfrm>
        </p:spPr>
        <p:txBody>
          <a:bodyPr/>
          <a:lstStyle/>
          <a:p>
            <a:pPr algn="ctr"/>
            <a:r>
              <a:rPr lang="ru-RU" sz="40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Патриотические чувства</a:t>
            </a:r>
            <a:endParaRPr lang="ru-RU" sz="40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трелка вниз 3"/>
          <p:cNvSpPr/>
          <p:nvPr/>
        </p:nvSpPr>
        <p:spPr>
          <a:xfrm rot="2086332">
            <a:off x="1629883" y="1477663"/>
            <a:ext cx="745872" cy="16553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211960" y="1700808"/>
            <a:ext cx="648072" cy="30963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440854">
            <a:off x="6455938" y="1462346"/>
            <a:ext cx="648072" cy="1475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uild="p"/>
      <p:bldP spid="13" grpId="0" build="p"/>
      <p:bldP spid="14" grpId="0" build="p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348879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понятия формируемые у детей с первых школьных дней</a:t>
            </a:r>
            <a:endParaRPr lang="ru-RU" sz="5000" b="1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2420888"/>
            <a:ext cx="5364088" cy="4032448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ru-RU" sz="4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Родина</a:t>
            </a:r>
          </a:p>
          <a:p>
            <a:pPr algn="l">
              <a:buFont typeface="Arial" pitchFamily="34" charset="0"/>
              <a:buChar char="•"/>
            </a:pPr>
            <a:r>
              <a:rPr lang="ru-RU" sz="4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Патриот</a:t>
            </a:r>
          </a:p>
          <a:p>
            <a:pPr algn="l">
              <a:buFont typeface="Arial" pitchFamily="34" charset="0"/>
              <a:buChar char="•"/>
            </a:pPr>
            <a:r>
              <a:rPr lang="ru-RU" sz="4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Подвиг</a:t>
            </a:r>
          </a:p>
          <a:p>
            <a:pPr algn="l">
              <a:buFont typeface="Arial" pitchFamily="34" charset="0"/>
              <a:buChar char="•"/>
            </a:pPr>
            <a:r>
              <a:rPr lang="ru-RU" sz="4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Воин-освободитель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9807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Методы патриотического воспитания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2780928"/>
            <a:ext cx="7596336" cy="273630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r>
              <a:rPr lang="ru-RU" sz="3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	</a:t>
            </a:r>
            <a:endParaRPr lang="ru-RU" sz="32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r>
              <a:rPr lang="ru-RU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30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3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</a:t>
            </a:r>
          </a:p>
          <a:p>
            <a:r>
              <a:rPr lang="ru-RU" sz="3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</a:t>
            </a:r>
            <a:endParaRPr lang="ru-RU" sz="3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755576" y="3429000"/>
            <a:ext cx="8388424" cy="367240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ru-RU" sz="2800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Книга памяти:«Письмо прадеду», «Наше счастливое детство», «Я стою у обелиска»</a:t>
            </a:r>
          </a:p>
          <a:p>
            <a:pPr>
              <a:buFont typeface="Arial" pitchFamily="34" charset="0"/>
              <a:buChar char="•"/>
            </a:pPr>
            <a:r>
              <a:rPr lang="ru-RU" sz="2800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 с ветеранами</a:t>
            </a:r>
          </a:p>
          <a:p>
            <a:pPr>
              <a:buFont typeface="Arial" pitchFamily="34" charset="0"/>
              <a:buChar char="•"/>
            </a:pPr>
            <a:r>
              <a:rPr lang="ru-RU" sz="2800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Взаимодействие школы и семьи по формированию и развитию патриотизма(«Моя родословная», «Семейный архив», «История одной фотографии»)</a:t>
            </a:r>
          </a:p>
          <a:p>
            <a:pPr>
              <a:buFont typeface="Arial" pitchFamily="34" charset="0"/>
              <a:buChar char="•"/>
            </a:pPr>
            <a:r>
              <a:rPr lang="ru-RU" sz="2800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Театрализация, </a:t>
            </a:r>
            <a:r>
              <a:rPr lang="ru-RU" sz="2800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инсценизация</a:t>
            </a:r>
            <a:r>
              <a:rPr lang="ru-RU" sz="2800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800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Экскурсия в музей</a:t>
            </a:r>
          </a:p>
          <a:p>
            <a:pPr>
              <a:buFont typeface="Arial" pitchFamily="34" charset="0"/>
              <a:buChar char="•"/>
            </a:pPr>
            <a:r>
              <a:rPr lang="ru-RU" sz="2800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Классные часы (с интерактивными формами организации)</a:t>
            </a:r>
          </a:p>
          <a:p>
            <a:pPr>
              <a:buFont typeface="Arial" pitchFamily="34" charset="0"/>
              <a:buChar char="•"/>
            </a:pPr>
            <a:endParaRPr lang="ru-RU" sz="2800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theme/theme1.xml><?xml version="1.0" encoding="utf-8"?>
<a:theme xmlns:a="http://schemas.openxmlformats.org/drawingml/2006/main" name="Шаблон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Шаблон3</Template>
  <TotalTime>496</TotalTime>
  <Words>159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Шаблон3</vt:lpstr>
      <vt:lpstr>ТЕМА: «ПАТРИОТИЧЕСКОЕ ВОСПИТАНИЕ КАК СОСТАВЛЯЮЩАЯ ГРАЖДАНСКОГО ВОСПИТАНИЯ МЛАДШЕГО ШКОЛЬНИКА»</vt:lpstr>
      <vt:lpstr>«Лучшее средство  привить детям любовь  к отечеству состоит в  том, чтобы эта любовь  была у их отцов»      Шарль Луи де Монтенскьё  Патриотизм – это не значит только одна любовь к своей родине, это гораздо больше …Это создание своей неотъемливости от родины и неотъемлимые переживание вместе с ней ее счастливых и несчастных         дней.                     Л.Н. Толстой  </vt:lpstr>
      <vt:lpstr> Естественно, мы не должны  идеализировать, и ничего не  должны повторять в том  виде в котором это было в прежние времена,прежние десятилетия или столетия. И тем более механически брать какие-то шаблоны или какие-то клише из прошлого… Так называемый казенный патриотизм, охранительство,  построенное на изоляции, приносят ровно противоположный эффект ожидаемому. </vt:lpstr>
      <vt:lpstr>Слайд 4</vt:lpstr>
      <vt:lpstr>          Патриот – любитель Отечества, ревнитель о благе его, отчизнолюб, отечественник.                                                                В. И. Даль                        </vt:lpstr>
      <vt:lpstr>Слайд 6</vt:lpstr>
      <vt:lpstr>Патриотическое воспитание</vt:lpstr>
      <vt:lpstr> Основные понятия формируемые у детей с первых школьных дней</vt:lpstr>
      <vt:lpstr>Методы патриотического воспитания</vt:lpstr>
      <vt:lpstr>Слайд 10</vt:lpstr>
      <vt:lpstr>Слайд 11</vt:lpstr>
      <vt:lpstr>Ни одно желание    не дается тебе отдельно от силы, позволяющей его осуществить.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Гимназия</dc:creator>
  <cp:lastModifiedBy>Гимназия</cp:lastModifiedBy>
  <cp:revision>54</cp:revision>
  <dcterms:created xsi:type="dcterms:W3CDTF">2016-03-22T20:23:03Z</dcterms:created>
  <dcterms:modified xsi:type="dcterms:W3CDTF">2016-11-27T18:08:34Z</dcterms:modified>
</cp:coreProperties>
</file>